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7" r:id="rId10"/>
    <p:sldId id="269" r:id="rId11"/>
    <p:sldId id="270" r:id="rId12"/>
    <p:sldId id="271" r:id="rId13"/>
    <p:sldId id="272" r:id="rId14"/>
    <p:sldId id="277" r:id="rId15"/>
    <p:sldId id="268" r:id="rId16"/>
    <p:sldId id="274" r:id="rId17"/>
    <p:sldId id="275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hanga" pitchFamily="2" charset="-78"/>
      <p:regular r:id="rId24"/>
      <p:bold r:id="rId25"/>
    </p:embeddedFont>
    <p:embeddedFont>
      <p:font typeface="Quantico" panose="02000000000000000000" pitchFamily="50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946" autoAdjust="0"/>
  </p:normalViewPr>
  <p:slideViewPr>
    <p:cSldViewPr>
      <p:cViewPr varScale="1">
        <p:scale>
          <a:sx n="41" d="100"/>
          <a:sy n="41" d="100"/>
        </p:scale>
        <p:origin x="7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83A65-CBB7-421A-A70B-129A04C68FC3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501A6-B30A-4728-91E0-AE5854CECA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07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501A6-B30A-4728-91E0-AE5854CECAC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9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501A6-B30A-4728-91E0-AE5854CECAC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4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501A6-B30A-4728-91E0-AE5854CECAC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1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800" y="-266700"/>
            <a:ext cx="19011900" cy="3695700"/>
          </a:xfrm>
          <a:prstGeom prst="rect">
            <a:avLst/>
          </a:prstGeom>
          <a:solidFill>
            <a:srgbClr val="353535"/>
          </a:solidFill>
        </p:spPr>
      </p:sp>
      <p:grpSp>
        <p:nvGrpSpPr>
          <p:cNvPr id="3" name="Group 3"/>
          <p:cNvGrpSpPr/>
          <p:nvPr/>
        </p:nvGrpSpPr>
        <p:grpSpPr>
          <a:xfrm>
            <a:off x="-1497230" y="1409077"/>
            <a:ext cx="14093462" cy="10287000"/>
            <a:chOff x="0" y="0"/>
            <a:chExt cx="3373780" cy="24625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3780" cy="2462566"/>
            </a:xfrm>
            <a:custGeom>
              <a:avLst/>
              <a:gdLst/>
              <a:ahLst/>
              <a:cxnLst/>
              <a:rect l="l" t="t" r="r" b="b"/>
              <a:pathLst>
                <a:path w="3373780" h="2462566">
                  <a:moveTo>
                    <a:pt x="3249320" y="2462566"/>
                  </a:moveTo>
                  <a:lnTo>
                    <a:pt x="124460" y="2462566"/>
                  </a:lnTo>
                  <a:cubicBezTo>
                    <a:pt x="55880" y="2462566"/>
                    <a:pt x="0" y="2406686"/>
                    <a:pt x="0" y="23381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49320" y="0"/>
                  </a:lnTo>
                  <a:cubicBezTo>
                    <a:pt x="3317900" y="0"/>
                    <a:pt x="3373780" y="55880"/>
                    <a:pt x="3373780" y="124460"/>
                  </a:cubicBezTo>
                  <a:lnTo>
                    <a:pt x="3373780" y="2338106"/>
                  </a:lnTo>
                  <a:cubicBezTo>
                    <a:pt x="3373780" y="2406686"/>
                    <a:pt x="3317900" y="2462566"/>
                    <a:pt x="3249320" y="246256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2770" b="2770"/>
          <a:stretch>
            <a:fillRect/>
          </a:stretch>
        </p:blipFill>
        <p:spPr>
          <a:xfrm>
            <a:off x="1435293" y="1747924"/>
            <a:ext cx="9494316" cy="898620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96232" y="5785085"/>
            <a:ext cx="5691768" cy="264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3"/>
              </a:lnSpc>
            </a:pPr>
            <a:r>
              <a:rPr lang="en-US" sz="5009" dirty="0" err="1">
                <a:solidFill>
                  <a:srgbClr val="000000"/>
                </a:solidFill>
                <a:latin typeface="Quantico" panose="02000000000000000000" pitchFamily="50" charset="0"/>
              </a:rPr>
              <a:t>Desenvolvendo</a:t>
            </a:r>
            <a:r>
              <a:rPr lang="en-US" sz="5009" dirty="0">
                <a:solidFill>
                  <a:srgbClr val="000000"/>
                </a:solidFill>
                <a:latin typeface="Quantico" panose="02000000000000000000" pitchFamily="50" charset="0"/>
              </a:rPr>
              <a:t> </a:t>
            </a:r>
            <a:r>
              <a:rPr lang="en-US" sz="5009" dirty="0" err="1">
                <a:solidFill>
                  <a:srgbClr val="000000"/>
                </a:solidFill>
                <a:latin typeface="Quantico" panose="02000000000000000000" pitchFamily="50" charset="0"/>
              </a:rPr>
              <a:t>soluções</a:t>
            </a:r>
            <a:r>
              <a:rPr lang="en-US" sz="5009" dirty="0">
                <a:solidFill>
                  <a:srgbClr val="000000"/>
                </a:solidFill>
                <a:latin typeface="Quantico" panose="02000000000000000000" pitchFamily="50" charset="0"/>
              </a:rPr>
              <a:t> de </a:t>
            </a:r>
            <a:r>
              <a:rPr lang="en-US" sz="5009" dirty="0" err="1">
                <a:solidFill>
                  <a:srgbClr val="000000"/>
                </a:solidFill>
                <a:latin typeface="Quantico" panose="02000000000000000000" pitchFamily="50" charset="0"/>
              </a:rPr>
              <a:t>monitoramento</a:t>
            </a:r>
            <a:endParaRPr lang="en-US" sz="5009" dirty="0">
              <a:solidFill>
                <a:srgbClr val="000000"/>
              </a:solidFill>
              <a:latin typeface="Quantico" panose="02000000000000000000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714286-5C86-47D7-8B3B-F8C98EA5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550" y="438409"/>
            <a:ext cx="2603157" cy="2619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3400" y="1790700"/>
            <a:ext cx="16349696" cy="79960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Maquina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Virtual - EC2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na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AWS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Controle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de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execução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BCE484-7962-4BFD-8DA8-A009812F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57" y="2133600"/>
            <a:ext cx="8300308" cy="73547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47A7A4-2A1D-4940-96C9-8424095C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324100"/>
            <a:ext cx="4743248" cy="6973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80867" y="8484474"/>
            <a:ext cx="1547653" cy="15476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Github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-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Organização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Horus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0F8B80-7941-4EF5-9D89-E3A398F8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587590"/>
            <a:ext cx="12496800" cy="8348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552" b="15220"/>
          <a:stretch>
            <a:fillRect/>
          </a:stretch>
        </p:blipFill>
        <p:spPr>
          <a:xfrm>
            <a:off x="2084178" y="2387451"/>
            <a:ext cx="13746563" cy="2992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56341" y="5903755"/>
            <a:ext cx="3056304" cy="30563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30104" y="5428613"/>
            <a:ext cx="3248930" cy="35314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Aplicação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- java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48618A4-2FA7-4FE9-A1CB-6285AF384BCF}"/>
              </a:ext>
            </a:extLst>
          </p:cNvPr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Nosso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maior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desafio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do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projeto</a:t>
            </a:r>
            <a:endParaRPr lang="en-US" sz="5000" dirty="0">
              <a:solidFill>
                <a:srgbClr val="E6C257"/>
              </a:solidFill>
              <a:latin typeface="Changa" pitchFamily="2" charset="-78"/>
              <a:cs typeface="Changa" pitchFamily="2" charset="-7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1BD497-6187-4D93-A83D-5EC416DB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7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9B0512E-769F-4153-AC81-E44767C0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01" y="1999548"/>
            <a:ext cx="8634798" cy="62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482" r="34127"/>
          <a:stretch>
            <a:fillRect/>
          </a:stretch>
        </p:blipFill>
        <p:spPr>
          <a:xfrm>
            <a:off x="1028700" y="2293170"/>
            <a:ext cx="8628497" cy="7563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2200" y="2268517"/>
            <a:ext cx="7084962" cy="75638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Backlog &amp;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Documentação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Completa</a:t>
            </a:r>
            <a:endParaRPr lang="en-US" sz="5000" dirty="0">
              <a:solidFill>
                <a:srgbClr val="E6C257"/>
              </a:solidFill>
              <a:latin typeface="Changa" pitchFamily="2" charset="-78"/>
              <a:cs typeface="Changa" pitchFamily="2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908" y="871721"/>
            <a:ext cx="11782934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Conclusão</a:t>
            </a:r>
            <a:endParaRPr lang="en-US" sz="5000" dirty="0">
              <a:solidFill>
                <a:srgbClr val="E6C257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9D7BDB-3772-4370-A22C-1DBB8FD3070C}"/>
              </a:ext>
            </a:extLst>
          </p:cNvPr>
          <p:cNvSpPr txBox="1"/>
          <p:nvPr/>
        </p:nvSpPr>
        <p:spPr>
          <a:xfrm>
            <a:off x="4530812" y="3017205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2">
                    <a:lumMod val="75000"/>
                  </a:schemeClr>
                </a:solidFill>
                <a:latin typeface="Changa" pitchFamily="2" charset="-78"/>
                <a:cs typeface="Changa" pitchFamily="2" charset="-78"/>
              </a:rPr>
              <a:t>Reinventar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50D58B-C797-4289-B1DC-23CC06DBAB7D}"/>
              </a:ext>
            </a:extLst>
          </p:cNvPr>
          <p:cNvSpPr txBox="1"/>
          <p:nvPr/>
        </p:nvSpPr>
        <p:spPr>
          <a:xfrm>
            <a:off x="2759764" y="4312503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  <a:latin typeface="Changa" pitchFamily="2" charset="-78"/>
                <a:cs typeface="Changa" pitchFamily="2" charset="-78"/>
              </a:rPr>
              <a:t>Inovar</a:t>
            </a:r>
            <a:endParaRPr lang="pt-BR" sz="6000" dirty="0">
              <a:solidFill>
                <a:schemeClr val="tx2">
                  <a:lumMod val="40000"/>
                  <a:lumOff val="60000"/>
                </a:schemeClr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9AB4DB-2E1B-4EF3-85AF-5F493509B525}"/>
              </a:ext>
            </a:extLst>
          </p:cNvPr>
          <p:cNvSpPr txBox="1"/>
          <p:nvPr/>
        </p:nvSpPr>
        <p:spPr>
          <a:xfrm>
            <a:off x="4526693" y="5205654"/>
            <a:ext cx="419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hanga" pitchFamily="2" charset="-78"/>
                <a:cs typeface="Changa" pitchFamily="2" charset="-78"/>
              </a:rPr>
              <a:t>Experimentação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868114-D4F1-41BB-AA70-ED03103E8D52}"/>
              </a:ext>
            </a:extLst>
          </p:cNvPr>
          <p:cNvSpPr txBox="1"/>
          <p:nvPr/>
        </p:nvSpPr>
        <p:spPr>
          <a:xfrm>
            <a:off x="6827214" y="4196775"/>
            <a:ext cx="5194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FF0000"/>
                </a:solidFill>
                <a:latin typeface="Changa" pitchFamily="2" charset="-78"/>
                <a:cs typeface="Changa" pitchFamily="2" charset="-78"/>
              </a:rPr>
              <a:t>Planejamento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F2C657-5BA5-4BA4-8689-858987F7F380}"/>
              </a:ext>
            </a:extLst>
          </p:cNvPr>
          <p:cNvSpPr txBox="1"/>
          <p:nvPr/>
        </p:nvSpPr>
        <p:spPr>
          <a:xfrm>
            <a:off x="8866150" y="5868745"/>
            <a:ext cx="5194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6">
                    <a:lumMod val="75000"/>
                  </a:schemeClr>
                </a:solidFill>
                <a:latin typeface="Changa" pitchFamily="2" charset="-78"/>
                <a:cs typeface="Changa" pitchFamily="2" charset="-78"/>
              </a:rPr>
              <a:t>Organização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874993-A28E-4B90-AFFB-2EC9C80E4A9C}"/>
              </a:ext>
            </a:extLst>
          </p:cNvPr>
          <p:cNvSpPr txBox="1"/>
          <p:nvPr/>
        </p:nvSpPr>
        <p:spPr>
          <a:xfrm>
            <a:off x="7408598" y="658523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4">
                    <a:lumMod val="75000"/>
                  </a:schemeClr>
                </a:solidFill>
                <a:latin typeface="Changa" pitchFamily="2" charset="-78"/>
                <a:cs typeface="Changa" pitchFamily="2" charset="-78"/>
              </a:rPr>
              <a:t>Entrega</a:t>
            </a:r>
            <a:endParaRPr lang="pt-BR" sz="6000" dirty="0">
              <a:solidFill>
                <a:schemeClr val="accent4">
                  <a:lumMod val="75000"/>
                </a:schemeClr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E395D5F-6B75-4CCE-8CDF-8FE8C112714D}"/>
              </a:ext>
            </a:extLst>
          </p:cNvPr>
          <p:cNvSpPr txBox="1"/>
          <p:nvPr/>
        </p:nvSpPr>
        <p:spPr>
          <a:xfrm>
            <a:off x="10757831" y="7181843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Changa" pitchFamily="2" charset="-78"/>
                <a:cs typeface="Changa" pitchFamily="2" charset="-78"/>
              </a:rPr>
              <a:t>Pesquisa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77D155-098B-4E42-9B2D-043D3BF62221}"/>
              </a:ext>
            </a:extLst>
          </p:cNvPr>
          <p:cNvSpPr txBox="1"/>
          <p:nvPr/>
        </p:nvSpPr>
        <p:spPr>
          <a:xfrm>
            <a:off x="9424261" y="2555540"/>
            <a:ext cx="6229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FFF00"/>
                </a:solidFill>
                <a:latin typeface="Changa" pitchFamily="2" charset="-78"/>
                <a:cs typeface="Changa" pitchFamily="2" charset="-78"/>
              </a:rPr>
              <a:t>Java </a:t>
            </a:r>
            <a:r>
              <a:rPr lang="pt-BR" sz="6000" dirty="0" err="1">
                <a:solidFill>
                  <a:srgbClr val="FFFF00"/>
                </a:solidFill>
                <a:latin typeface="Changa" pitchFamily="2" charset="-78"/>
                <a:cs typeface="Changa" pitchFamily="2" charset="-78"/>
              </a:rPr>
              <a:t>Java</a:t>
            </a:r>
            <a:r>
              <a:rPr lang="pt-BR" sz="6000" dirty="0">
                <a:solidFill>
                  <a:srgbClr val="FFFF00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pt-BR" sz="6000" dirty="0" err="1">
                <a:solidFill>
                  <a:srgbClr val="FFFF00"/>
                </a:solidFill>
                <a:latin typeface="Changa" pitchFamily="2" charset="-78"/>
                <a:cs typeface="Changa" pitchFamily="2" charset="-78"/>
              </a:rPr>
              <a:t>Java</a:t>
            </a:r>
            <a:endParaRPr lang="pt-BR" sz="6000" dirty="0">
              <a:solidFill>
                <a:srgbClr val="FFFF00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3F550-063E-4A53-974D-9161A1A0F0C1}"/>
              </a:ext>
            </a:extLst>
          </p:cNvPr>
          <p:cNvSpPr txBox="1"/>
          <p:nvPr/>
        </p:nvSpPr>
        <p:spPr>
          <a:xfrm>
            <a:off x="3125169" y="5795723"/>
            <a:ext cx="482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00B0F0"/>
                </a:solidFill>
                <a:latin typeface="Changa" pitchFamily="2" charset="-78"/>
                <a:cs typeface="Changa" pitchFamily="2" charset="-78"/>
              </a:rPr>
              <a:t>Regra de negocio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6BBF70-5F09-4323-B0C4-6D2F719FD832}"/>
              </a:ext>
            </a:extLst>
          </p:cNvPr>
          <p:cNvSpPr txBox="1"/>
          <p:nvPr/>
        </p:nvSpPr>
        <p:spPr>
          <a:xfrm>
            <a:off x="7470690" y="3299176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7030A0"/>
                </a:solidFill>
                <a:latin typeface="Changa" pitchFamily="2" charset="-78"/>
                <a:cs typeface="Changa" pitchFamily="2" charset="-78"/>
              </a:rPr>
              <a:t>API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CDB568-9C7D-4722-97C1-FCA6531A8B04}"/>
              </a:ext>
            </a:extLst>
          </p:cNvPr>
          <p:cNvSpPr txBox="1"/>
          <p:nvPr/>
        </p:nvSpPr>
        <p:spPr>
          <a:xfrm>
            <a:off x="7162800" y="185797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chemeClr val="accent2">
                    <a:lumMod val="75000"/>
                  </a:schemeClr>
                </a:solidFill>
                <a:latin typeface="Changa" pitchFamily="2" charset="-78"/>
                <a:cs typeface="Changa" pitchFamily="2" charset="-78"/>
              </a:rPr>
              <a:t>SPTech</a:t>
            </a:r>
            <a:endParaRPr lang="pt-BR" sz="6000" dirty="0">
              <a:solidFill>
                <a:schemeClr val="accent2">
                  <a:lumMod val="75000"/>
                </a:schemeClr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19AC05-48C1-4621-892B-742C39BB9D88}"/>
              </a:ext>
            </a:extLst>
          </p:cNvPr>
          <p:cNvSpPr txBox="1"/>
          <p:nvPr/>
        </p:nvSpPr>
        <p:spPr>
          <a:xfrm>
            <a:off x="11463197" y="4427608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Changa" pitchFamily="2" charset="-78"/>
                <a:cs typeface="Changa" pitchFamily="2" charset="-78"/>
              </a:rPr>
              <a:t>Inovação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2EABC8-AB74-4132-9829-B5D0BAABD77F}"/>
              </a:ext>
            </a:extLst>
          </p:cNvPr>
          <p:cNvSpPr txBox="1"/>
          <p:nvPr/>
        </p:nvSpPr>
        <p:spPr>
          <a:xfrm>
            <a:off x="2448778" y="2091998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hanga" pitchFamily="2" charset="-78"/>
                <a:cs typeface="Changa" pitchFamily="2" charset="-78"/>
              </a:rPr>
              <a:t>Criatividade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C79C42-0AA5-4819-8D94-18130907AB51}"/>
              </a:ext>
            </a:extLst>
          </p:cNvPr>
          <p:cNvSpPr txBox="1"/>
          <p:nvPr/>
        </p:nvSpPr>
        <p:spPr>
          <a:xfrm>
            <a:off x="3969784" y="7685891"/>
            <a:ext cx="5936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92D050"/>
                </a:solidFill>
                <a:latin typeface="Changa" pitchFamily="2" charset="-78"/>
                <a:cs typeface="Changa" pitchFamily="2" charset="-78"/>
              </a:rPr>
              <a:t>Versionamento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DDDD31-65C1-463B-934A-64192CABEEF4}"/>
              </a:ext>
            </a:extLst>
          </p:cNvPr>
          <p:cNvSpPr txBox="1"/>
          <p:nvPr/>
        </p:nvSpPr>
        <p:spPr>
          <a:xfrm>
            <a:off x="2040312" y="5199185"/>
            <a:ext cx="2007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2060"/>
                </a:solidFill>
                <a:latin typeface="Changa" pitchFamily="2" charset="-78"/>
                <a:cs typeface="Changa" pitchFamily="2" charset="-78"/>
              </a:rPr>
              <a:t>dados</a:t>
            </a:r>
            <a:endParaRPr lang="pt-BR" sz="6000" dirty="0">
              <a:solidFill>
                <a:srgbClr val="002060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94A9805-0A5D-462B-994C-593674DA8ECD}"/>
              </a:ext>
            </a:extLst>
          </p:cNvPr>
          <p:cNvSpPr txBox="1"/>
          <p:nvPr/>
        </p:nvSpPr>
        <p:spPr>
          <a:xfrm>
            <a:off x="1029668" y="6766231"/>
            <a:ext cx="593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7030A0"/>
                </a:solidFill>
                <a:latin typeface="Changa" pitchFamily="2" charset="-78"/>
                <a:cs typeface="Changa" pitchFamily="2" charset="-78"/>
              </a:rPr>
              <a:t>Super estagiário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5F8C8B-FD13-4354-9693-6873600048A4}"/>
              </a:ext>
            </a:extLst>
          </p:cNvPr>
          <p:cNvSpPr txBox="1"/>
          <p:nvPr/>
        </p:nvSpPr>
        <p:spPr>
          <a:xfrm>
            <a:off x="10130830" y="3356265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2">
                    <a:lumMod val="50000"/>
                  </a:schemeClr>
                </a:solidFill>
                <a:latin typeface="Changa" pitchFamily="2" charset="-78"/>
                <a:cs typeface="Changa" pitchFamily="2" charset="-78"/>
              </a:rPr>
              <a:t>Código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4087864"/>
            <a:chOff x="0" y="0"/>
            <a:chExt cx="6293714" cy="1382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93714" cy="1382808"/>
            </a:xfrm>
            <a:custGeom>
              <a:avLst/>
              <a:gdLst/>
              <a:ahLst/>
              <a:cxnLst/>
              <a:rect l="l" t="t" r="r" b="b"/>
              <a:pathLst>
                <a:path w="6293714" h="1382808">
                  <a:moveTo>
                    <a:pt x="0" y="0"/>
                  </a:moveTo>
                  <a:lnTo>
                    <a:pt x="6293714" y="0"/>
                  </a:lnTo>
                  <a:lnTo>
                    <a:pt x="6293714" y="1382808"/>
                  </a:lnTo>
                  <a:lnTo>
                    <a:pt x="0" y="1382808"/>
                  </a:lnTo>
                  <a:close/>
                </a:path>
              </a:pathLst>
            </a:custGeom>
            <a:solidFill>
              <a:srgbClr val="E6C257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1499" b="22475"/>
          <a:stretch>
            <a:fillRect/>
          </a:stretch>
        </p:blipFill>
        <p:spPr>
          <a:xfrm>
            <a:off x="12469487" y="5410778"/>
            <a:ext cx="4495800" cy="29937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b="10731"/>
          <a:stretch>
            <a:fillRect/>
          </a:stretch>
        </p:blipFill>
        <p:spPr>
          <a:xfrm>
            <a:off x="7022973" y="4838700"/>
            <a:ext cx="4242053" cy="37944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185212"/>
            <a:ext cx="18288000" cy="3726357"/>
            <a:chOff x="0" y="0"/>
            <a:chExt cx="6186311" cy="12605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1260521"/>
            </a:xfrm>
            <a:custGeom>
              <a:avLst/>
              <a:gdLst/>
              <a:ahLst/>
              <a:cxnLst/>
              <a:rect l="l" t="t" r="r" b="b"/>
              <a:pathLst>
                <a:path w="6186311" h="1260521">
                  <a:moveTo>
                    <a:pt x="0" y="0"/>
                  </a:moveTo>
                  <a:lnTo>
                    <a:pt x="6186311" y="0"/>
                  </a:lnTo>
                  <a:lnTo>
                    <a:pt x="6186311" y="1260521"/>
                  </a:lnTo>
                  <a:lnTo>
                    <a:pt x="0" y="1260521"/>
                  </a:lnTo>
                  <a:close/>
                </a:path>
              </a:pathLst>
            </a:custGeom>
            <a:solidFill>
              <a:srgbClr val="35353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22630" y="1303299"/>
            <a:ext cx="9642740" cy="2128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821"/>
              </a:lnSpc>
              <a:spcBef>
                <a:spcPct val="0"/>
              </a:spcBef>
            </a:pPr>
            <a:r>
              <a:rPr lang="en-US" sz="15821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Obrigado</a:t>
            </a:r>
            <a:r>
              <a:rPr lang="en-US" sz="15821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!!!</a:t>
            </a:r>
          </a:p>
        </p:txBody>
      </p:sp>
      <p:pic>
        <p:nvPicPr>
          <p:cNvPr id="11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46B87937-DF2B-4B82-9293-FC724F88DB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29587" r="12895" b="17949"/>
          <a:stretch/>
        </p:blipFill>
        <p:spPr>
          <a:xfrm>
            <a:off x="990600" y="5905500"/>
            <a:ext cx="4827912" cy="2499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3916" y="4681393"/>
            <a:ext cx="2955040" cy="901575"/>
            <a:chOff x="0" y="0"/>
            <a:chExt cx="2993618" cy="913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43916" y="4270275"/>
            <a:ext cx="2955040" cy="855918"/>
            <a:chOff x="0" y="0"/>
            <a:chExt cx="2993618" cy="867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234740" y="1896175"/>
            <a:ext cx="2964216" cy="2666160"/>
            <a:chOff x="0" y="0"/>
            <a:chExt cx="1399614" cy="12588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1717" r="9880" b="29988"/>
          <a:stretch>
            <a:fillRect/>
          </a:stretch>
        </p:blipFill>
        <p:spPr>
          <a:xfrm>
            <a:off x="2234740" y="2144534"/>
            <a:ext cx="2964216" cy="264702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632344" y="4721946"/>
            <a:ext cx="2955040" cy="901575"/>
            <a:chOff x="0" y="0"/>
            <a:chExt cx="2993618" cy="9133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32344" y="4310827"/>
            <a:ext cx="2955040" cy="855918"/>
            <a:chOff x="0" y="0"/>
            <a:chExt cx="2993618" cy="8670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623168" y="1936727"/>
            <a:ext cx="2964216" cy="2666160"/>
            <a:chOff x="0" y="0"/>
            <a:chExt cx="1399614" cy="12588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092101" y="4681393"/>
            <a:ext cx="2955040" cy="901575"/>
            <a:chOff x="0" y="0"/>
            <a:chExt cx="2993618" cy="9133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092101" y="4270275"/>
            <a:ext cx="2955040" cy="855918"/>
            <a:chOff x="0" y="0"/>
            <a:chExt cx="2993618" cy="8670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082924" y="1896175"/>
            <a:ext cx="2964216" cy="2666160"/>
            <a:chOff x="0" y="0"/>
            <a:chExt cx="1399614" cy="12588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 t="25156" b="25609"/>
          <a:stretch>
            <a:fillRect/>
          </a:stretch>
        </p:blipFill>
        <p:spPr>
          <a:xfrm>
            <a:off x="13082924" y="2185086"/>
            <a:ext cx="2976455" cy="2606467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253093" y="8935473"/>
            <a:ext cx="2955040" cy="901575"/>
            <a:chOff x="0" y="0"/>
            <a:chExt cx="2993618" cy="9133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253093" y="8524355"/>
            <a:ext cx="2955040" cy="855918"/>
            <a:chOff x="0" y="0"/>
            <a:chExt cx="2993618" cy="8670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243916" y="6150254"/>
            <a:ext cx="2964216" cy="2666160"/>
            <a:chOff x="0" y="0"/>
            <a:chExt cx="1399614" cy="12588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 t="13143" b="14563"/>
          <a:stretch>
            <a:fillRect/>
          </a:stretch>
        </p:blipFill>
        <p:spPr>
          <a:xfrm>
            <a:off x="2253093" y="6401113"/>
            <a:ext cx="2955040" cy="264452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7632344" y="8935473"/>
            <a:ext cx="2955040" cy="901575"/>
            <a:chOff x="0" y="0"/>
            <a:chExt cx="2993618" cy="91334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632344" y="8524355"/>
            <a:ext cx="2955040" cy="855918"/>
            <a:chOff x="0" y="0"/>
            <a:chExt cx="2993618" cy="8670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623168" y="6150254"/>
            <a:ext cx="2964216" cy="2666160"/>
            <a:chOff x="0" y="0"/>
            <a:chExt cx="1399614" cy="125888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92101" y="8935473"/>
            <a:ext cx="2955040" cy="901575"/>
            <a:chOff x="0" y="0"/>
            <a:chExt cx="2993618" cy="9133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993618" cy="913345"/>
            </a:xfrm>
            <a:custGeom>
              <a:avLst/>
              <a:gdLst/>
              <a:ahLst/>
              <a:cxnLst/>
              <a:rect l="l" t="t" r="r" b="b"/>
              <a:pathLst>
                <a:path w="2993618" h="913345">
                  <a:moveTo>
                    <a:pt x="2869158" y="913345"/>
                  </a:moveTo>
                  <a:lnTo>
                    <a:pt x="124460" y="913345"/>
                  </a:lnTo>
                  <a:cubicBezTo>
                    <a:pt x="55880" y="913345"/>
                    <a:pt x="0" y="857465"/>
                    <a:pt x="0" y="788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88885"/>
                  </a:lnTo>
                  <a:cubicBezTo>
                    <a:pt x="2993618" y="857465"/>
                    <a:pt x="2937739" y="913345"/>
                    <a:pt x="2869158" y="913345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3092101" y="8524355"/>
            <a:ext cx="2955040" cy="855918"/>
            <a:chOff x="0" y="0"/>
            <a:chExt cx="2993618" cy="8670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93618" cy="867093"/>
            </a:xfrm>
            <a:custGeom>
              <a:avLst/>
              <a:gdLst/>
              <a:ahLst/>
              <a:cxnLst/>
              <a:rect l="l" t="t" r="r" b="b"/>
              <a:pathLst>
                <a:path w="2993618" h="867093">
                  <a:moveTo>
                    <a:pt x="2869158" y="867093"/>
                  </a:moveTo>
                  <a:lnTo>
                    <a:pt x="124460" y="867093"/>
                  </a:lnTo>
                  <a:cubicBezTo>
                    <a:pt x="55880" y="867093"/>
                    <a:pt x="0" y="811213"/>
                    <a:pt x="0" y="742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69158" y="0"/>
                  </a:lnTo>
                  <a:cubicBezTo>
                    <a:pt x="2937739" y="0"/>
                    <a:pt x="2993618" y="55880"/>
                    <a:pt x="2993618" y="124460"/>
                  </a:cubicBezTo>
                  <a:lnTo>
                    <a:pt x="2993618" y="742633"/>
                  </a:lnTo>
                  <a:cubicBezTo>
                    <a:pt x="2993618" y="811213"/>
                    <a:pt x="2937739" y="867093"/>
                    <a:pt x="2869158" y="867093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082924" y="6150254"/>
            <a:ext cx="2964216" cy="2666160"/>
            <a:chOff x="0" y="0"/>
            <a:chExt cx="1399614" cy="125888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99614" cy="1258881"/>
            </a:xfrm>
            <a:custGeom>
              <a:avLst/>
              <a:gdLst/>
              <a:ahLst/>
              <a:cxnLst/>
              <a:rect l="l" t="t" r="r" b="b"/>
              <a:pathLst>
                <a:path w="1399614" h="1258881">
                  <a:moveTo>
                    <a:pt x="1275154" y="1258881"/>
                  </a:moveTo>
                  <a:lnTo>
                    <a:pt x="124460" y="1258881"/>
                  </a:lnTo>
                  <a:cubicBezTo>
                    <a:pt x="55880" y="1258881"/>
                    <a:pt x="0" y="1203001"/>
                    <a:pt x="0" y="11344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75154" y="0"/>
                  </a:lnTo>
                  <a:cubicBezTo>
                    <a:pt x="1343734" y="0"/>
                    <a:pt x="1399614" y="55880"/>
                    <a:pt x="1399614" y="124460"/>
                  </a:cubicBezTo>
                  <a:lnTo>
                    <a:pt x="1399614" y="1134421"/>
                  </a:lnTo>
                  <a:cubicBezTo>
                    <a:pt x="1399614" y="1203001"/>
                    <a:pt x="1343734" y="1258881"/>
                    <a:pt x="1275154" y="1258881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rcRect t="6915" b="22133"/>
          <a:stretch>
            <a:fillRect/>
          </a:stretch>
        </p:blipFill>
        <p:spPr>
          <a:xfrm>
            <a:off x="7623168" y="6401113"/>
            <a:ext cx="2964216" cy="264702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7"/>
          <a:srcRect t="609" b="32611"/>
          <a:stretch>
            <a:fillRect/>
          </a:stretch>
        </p:blipFill>
        <p:spPr>
          <a:xfrm>
            <a:off x="13092101" y="6401113"/>
            <a:ext cx="2967279" cy="2642021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rcRect t="1325" b="10097"/>
          <a:stretch>
            <a:fillRect/>
          </a:stretch>
        </p:blipFill>
        <p:spPr>
          <a:xfrm>
            <a:off x="7623168" y="2185086"/>
            <a:ext cx="2964216" cy="262560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2976576" y="810274"/>
            <a:ext cx="12848453" cy="78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5544">
                <a:solidFill>
                  <a:srgbClr val="E6C257"/>
                </a:solidFill>
                <a:latin typeface="Telegraf Bold"/>
              </a:rPr>
              <a:t>Nossa equipe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995626" y="5287100"/>
            <a:ext cx="1638471" cy="21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95"/>
              </a:lnSpc>
            </a:pP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Analisa de SC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855255" y="5297340"/>
            <a:ext cx="2500041" cy="2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35"/>
              </a:lnSpc>
            </a:pP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Desenvolvedor</a:t>
            </a: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FullStack</a:t>
            </a:r>
            <a:endParaRPr lang="en-US" dirty="0">
              <a:solidFill>
                <a:srgbClr val="FFFFFF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343950" y="5260533"/>
            <a:ext cx="2477263" cy="2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35"/>
              </a:lnSpc>
            </a:pP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Desenvolvedor</a:t>
            </a: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FullStack</a:t>
            </a:r>
            <a:endParaRPr lang="en-US" dirty="0">
              <a:solidFill>
                <a:srgbClr val="FFFFFF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633851" y="4777591"/>
            <a:ext cx="2184346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Anderson Oliveira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173400" y="4827745"/>
            <a:ext cx="2038347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Gabriel Teodoro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46945" y="4799295"/>
            <a:ext cx="2038347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Henrique </a:t>
            </a:r>
            <a:r>
              <a:rPr lang="en-US" sz="1868" dirty="0" err="1">
                <a:solidFill>
                  <a:srgbClr val="000000"/>
                </a:solidFill>
                <a:latin typeface="Quantico" panose="02000000000000000000" pitchFamily="50" charset="0"/>
              </a:rPr>
              <a:t>Danzo</a:t>
            </a:r>
            <a:endParaRPr lang="en-US" sz="1868" dirty="0">
              <a:solidFill>
                <a:srgbClr val="000000"/>
              </a:solidFill>
              <a:latin typeface="Quantico" panose="02000000000000000000" pitchFamily="50" charset="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538165" y="9529274"/>
            <a:ext cx="2375717" cy="2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35"/>
              </a:lnSpc>
            </a:pP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Analista</a:t>
            </a: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Desenvolvedor</a:t>
            </a:r>
            <a:endParaRPr lang="en-US" dirty="0">
              <a:solidFill>
                <a:srgbClr val="FFFFFF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867421" y="9037200"/>
            <a:ext cx="1620890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Mateus Folha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332664" y="9509414"/>
            <a:ext cx="1545224" cy="242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75"/>
              </a:lnSpc>
            </a:pP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Product Owner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979431" y="9037200"/>
            <a:ext cx="2329137" cy="321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Raoann C Goncalves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73945" y="9066558"/>
            <a:ext cx="2184346" cy="32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</a:pPr>
            <a:r>
              <a:rPr lang="en-US" sz="1868" dirty="0" err="1">
                <a:solidFill>
                  <a:srgbClr val="000000"/>
                </a:solidFill>
                <a:latin typeface="Quantico" panose="02000000000000000000" pitchFamily="50" charset="0"/>
              </a:rPr>
              <a:t>Vinicus</a:t>
            </a:r>
            <a:r>
              <a:rPr lang="en-US" sz="1868" dirty="0">
                <a:solidFill>
                  <a:srgbClr val="000000"/>
                </a:solidFill>
                <a:latin typeface="Quantico" panose="02000000000000000000" pitchFamily="50" charset="0"/>
              </a:rPr>
              <a:t> Augusto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8F9B0BF4-C822-45F4-9936-AF20B6DD1237}"/>
              </a:ext>
            </a:extLst>
          </p:cNvPr>
          <p:cNvSpPr txBox="1"/>
          <p:nvPr/>
        </p:nvSpPr>
        <p:spPr>
          <a:xfrm>
            <a:off x="13445496" y="9529274"/>
            <a:ext cx="2375717" cy="223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35"/>
              </a:lnSpc>
            </a:pP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Analista</a:t>
            </a:r>
            <a:r>
              <a:rPr lang="en-US" dirty="0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hanga" pitchFamily="2" charset="-78"/>
                <a:cs typeface="Changa" pitchFamily="2" charset="-78"/>
              </a:rPr>
              <a:t>Desenvolvedor</a:t>
            </a:r>
            <a:endParaRPr lang="en-US" dirty="0">
              <a:solidFill>
                <a:srgbClr val="FFFFFF"/>
              </a:solidFill>
              <a:latin typeface="Changa" pitchFamily="2" charset="-78"/>
              <a:cs typeface="Changa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555" r="21964"/>
          <a:stretch>
            <a:fillRect/>
          </a:stretch>
        </p:blipFill>
        <p:spPr>
          <a:xfrm>
            <a:off x="9186596" y="0"/>
            <a:ext cx="9140708" cy="102500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81515" y="3648899"/>
            <a:ext cx="1124970" cy="1104848"/>
            <a:chOff x="0" y="0"/>
            <a:chExt cx="672428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81515" y="5836559"/>
            <a:ext cx="1124970" cy="1104848"/>
            <a:chOff x="0" y="0"/>
            <a:chExt cx="67242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81515" y="8153452"/>
            <a:ext cx="1124970" cy="1104848"/>
            <a:chOff x="0" y="0"/>
            <a:chExt cx="672428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428" cy="660400"/>
            </a:xfrm>
            <a:custGeom>
              <a:avLst/>
              <a:gdLst/>
              <a:ahLst/>
              <a:cxnLst/>
              <a:rect l="l" t="t" r="r" b="b"/>
              <a:pathLst>
                <a:path w="672428" h="660400">
                  <a:moveTo>
                    <a:pt x="54796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5940"/>
                  </a:lnTo>
                  <a:cubicBezTo>
                    <a:pt x="672428" y="604520"/>
                    <a:pt x="616548" y="660400"/>
                    <a:pt x="547968" y="66040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70538" y="3990509"/>
            <a:ext cx="546923" cy="4216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70538" y="6178168"/>
            <a:ext cx="546923" cy="4216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70538" y="8510614"/>
            <a:ext cx="546923" cy="42162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9545" y="1977456"/>
            <a:ext cx="7276770" cy="92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7"/>
              </a:lnSpc>
              <a:spcBef>
                <a:spcPct val="0"/>
              </a:spcBef>
            </a:pP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Principais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</a:t>
            </a: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Problemas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</a:t>
            </a: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na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</a:t>
            </a: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gestão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de </a:t>
            </a: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operadores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</a:t>
            </a:r>
            <a:r>
              <a:rPr lang="en-US" sz="3377" dirty="0" err="1">
                <a:solidFill>
                  <a:srgbClr val="191919"/>
                </a:solidFill>
                <a:latin typeface="Quantico" panose="02000000000000000000" pitchFamily="50" charset="0"/>
              </a:rPr>
              <a:t>em</a:t>
            </a:r>
            <a:r>
              <a:rPr lang="en-US" sz="3377" dirty="0">
                <a:solidFill>
                  <a:srgbClr val="191919"/>
                </a:solidFill>
                <a:latin typeface="Quantico" panose="02000000000000000000" pitchFamily="50" charset="0"/>
              </a:rPr>
              <a:t> call center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948932"/>
            <a:ext cx="7080970" cy="844494"/>
            <a:chOff x="0" y="-38100"/>
            <a:chExt cx="9441293" cy="11259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20532"/>
              <a:ext cx="9441293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441293" cy="56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Procrastinação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dos </a:t>
              </a: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operadores</a:t>
              </a:r>
              <a:endParaRPr lang="en-US" sz="3000" dirty="0">
                <a:solidFill>
                  <a:srgbClr val="191919"/>
                </a:solidFill>
                <a:latin typeface="Changa" pitchFamily="2" charset="-78"/>
                <a:cs typeface="Changa" pitchFamily="2" charset="-78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4445" y="6149593"/>
            <a:ext cx="6826970" cy="1235019"/>
            <a:chOff x="0" y="-38100"/>
            <a:chExt cx="9102626" cy="16466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41232"/>
              <a:ext cx="9102626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102626" cy="1081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Dificuldade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da </a:t>
              </a: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gestão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de </a:t>
              </a: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muitos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</a:t>
              </a: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operadores</a:t>
              </a:r>
              <a:endParaRPr lang="en-US" sz="3000" dirty="0">
                <a:solidFill>
                  <a:srgbClr val="191919"/>
                </a:solidFill>
                <a:latin typeface="Changa" pitchFamily="2" charset="-78"/>
                <a:cs typeface="Changa" pitchFamily="2" charset="-78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469037"/>
            <a:ext cx="6826970" cy="844494"/>
            <a:chOff x="0" y="-38100"/>
            <a:chExt cx="9102626" cy="112599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20532"/>
              <a:ext cx="9102626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102626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Monitoramento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da </a:t>
              </a:r>
              <a:r>
                <a:rPr lang="en-US" sz="3000" dirty="0" err="1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máquina</a:t>
              </a:r>
              <a:r>
                <a:rPr lang="en-US" sz="3000" dirty="0">
                  <a:solidFill>
                    <a:srgbClr val="191919"/>
                  </a:solidFill>
                  <a:latin typeface="Changa" pitchFamily="2" charset="-78"/>
                  <a:cs typeface="Changa" pitchFamily="2" charset="-78"/>
                </a:rPr>
                <a:t>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037363" y="789806"/>
            <a:ext cx="5875771" cy="7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E6C257"/>
                </a:solidFill>
                <a:latin typeface="Quantico" panose="02000000000000000000" pitchFamily="50" charset="0"/>
              </a:rPr>
              <a:t>Cenário</a:t>
            </a:r>
            <a:endParaRPr lang="en-US" sz="5600" dirty="0">
              <a:solidFill>
                <a:srgbClr val="E6C257"/>
              </a:solidFill>
              <a:latin typeface="Quantico" panose="02000000000000000000" pitchFamily="50" charset="0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0063" y="1861066"/>
            <a:ext cx="13787874" cy="7683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41606" b="20779"/>
          <a:stretch>
            <a:fillRect/>
          </a:stretch>
        </p:blipFill>
        <p:spPr>
          <a:xfrm>
            <a:off x="2576588" y="2346980"/>
            <a:ext cx="2061324" cy="27965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E6C257"/>
                </a:solidFill>
                <a:latin typeface="Quantico" panose="02000000000000000000" pitchFamily="50" charset="0"/>
              </a:rPr>
              <a:t>Persona - </a:t>
            </a:r>
            <a:r>
              <a:rPr lang="en-US" sz="5000" dirty="0" err="1">
                <a:solidFill>
                  <a:srgbClr val="E6C257"/>
                </a:solidFill>
                <a:latin typeface="Quantico" panose="02000000000000000000" pitchFamily="50" charset="0"/>
              </a:rPr>
              <a:t>Gestores</a:t>
            </a:r>
            <a:r>
              <a:rPr lang="en-US" sz="5000" dirty="0">
                <a:solidFill>
                  <a:srgbClr val="E6C257"/>
                </a:solidFill>
                <a:latin typeface="Quantico" panose="02000000000000000000" pitchFamily="50" charset="0"/>
              </a:rPr>
              <a:t> / </a:t>
            </a:r>
            <a:r>
              <a:rPr lang="en-US" sz="5000" dirty="0" err="1">
                <a:solidFill>
                  <a:srgbClr val="E6C257"/>
                </a:solidFill>
                <a:latin typeface="Quantico" panose="02000000000000000000" pitchFamily="50" charset="0"/>
              </a:rPr>
              <a:t>Supervisores</a:t>
            </a:r>
            <a:r>
              <a:rPr lang="en-US" sz="5000" dirty="0">
                <a:solidFill>
                  <a:srgbClr val="E6C257"/>
                </a:solidFill>
                <a:latin typeface="Quantico" panose="02000000000000000000" pitchFamily="50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15911" y="6024792"/>
            <a:ext cx="1003516" cy="9807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15911" y="2496285"/>
            <a:ext cx="974085" cy="9740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3880" r="18060"/>
          <a:stretch>
            <a:fillRect/>
          </a:stretch>
        </p:blipFill>
        <p:spPr>
          <a:xfrm>
            <a:off x="9329212" y="0"/>
            <a:ext cx="8958788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00908" y="871721"/>
            <a:ext cx="746330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Quantico" panose="02000000000000000000" pitchFamily="50" charset="0"/>
              </a:rPr>
              <a:t>Solução</a:t>
            </a:r>
            <a:r>
              <a:rPr lang="en-US" sz="5000" dirty="0">
                <a:solidFill>
                  <a:srgbClr val="E6C257"/>
                </a:solidFill>
                <a:latin typeface="Quantico" panose="02000000000000000000" pitchFamily="50" charset="0"/>
              </a:rPr>
              <a:t> - Horus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44934"/>
            <a:ext cx="7131942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5"/>
              </a:lnSpc>
            </a:pP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Geramos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relatórios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e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alertas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a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fim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de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prevenir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a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procrastinação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dos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operadores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, e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facilitar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a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gestão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dos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mesmos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46838"/>
            <a:ext cx="7131942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5"/>
              </a:lnSpc>
            </a:pP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Horus é um software que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monitora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todas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as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rotinas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do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operador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enquanto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ele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utiliza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a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maquina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da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sua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3046" dirty="0" err="1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empresa</a:t>
            </a:r>
            <a:r>
              <a:rPr lang="en-US" sz="3046" dirty="0">
                <a:solidFill>
                  <a:srgbClr val="353535"/>
                </a:solidFill>
                <a:latin typeface="Changa" pitchFamily="2" charset="-78"/>
                <a:cs typeface="Changa" pitchFamily="2" charset="-78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42727" y="871721"/>
            <a:ext cx="860299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Quantico" panose="02000000000000000000" pitchFamily="50" charset="0"/>
                <a:cs typeface="Changa" pitchFamily="2" charset="-78"/>
              </a:rPr>
              <a:t>Inovação</a:t>
            </a:r>
            <a:r>
              <a:rPr lang="en-US" sz="5000" dirty="0">
                <a:solidFill>
                  <a:srgbClr val="E6C257"/>
                </a:solidFill>
                <a:latin typeface="Quantico" panose="02000000000000000000" pitchFamily="50" charset="0"/>
                <a:cs typeface="Changa" pitchFamily="2" charset="-78"/>
              </a:rPr>
              <a:t> - </a:t>
            </a:r>
            <a:r>
              <a:rPr lang="en-US" sz="5000" dirty="0" err="1">
                <a:solidFill>
                  <a:srgbClr val="E6C257"/>
                </a:solidFill>
                <a:latin typeface="Quantico" panose="02000000000000000000" pitchFamily="50" charset="0"/>
                <a:cs typeface="Changa" pitchFamily="2" charset="-78"/>
              </a:rPr>
              <a:t>Introdução</a:t>
            </a:r>
            <a:endParaRPr lang="en-US" sz="5000" dirty="0">
              <a:solidFill>
                <a:srgbClr val="E6C257"/>
              </a:solidFill>
              <a:latin typeface="Quantico" panose="02000000000000000000" pitchFamily="50" charset="0"/>
              <a:cs typeface="Changa" pitchFamily="2" charset="-78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BFC5926-8EC9-45F3-9FA9-B3FFAE8D6702}"/>
              </a:ext>
            </a:extLst>
          </p:cNvPr>
          <p:cNvCxnSpPr>
            <a:cxnSpLocks/>
          </p:cNvCxnSpPr>
          <p:nvPr/>
        </p:nvCxnSpPr>
        <p:spPr>
          <a:xfrm>
            <a:off x="838200" y="5905500"/>
            <a:ext cx="1600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4D7105D-1AD5-4A76-954F-AE0CC11EBC06}"/>
              </a:ext>
            </a:extLst>
          </p:cNvPr>
          <p:cNvCxnSpPr/>
          <p:nvPr/>
        </p:nvCxnSpPr>
        <p:spPr>
          <a:xfrm>
            <a:off x="8534400" y="2476500"/>
            <a:ext cx="0" cy="746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8E3FB6-4206-4DC7-915C-0EB0A389C7CF}"/>
              </a:ext>
            </a:extLst>
          </p:cNvPr>
          <p:cNvSpPr txBox="1"/>
          <p:nvPr/>
        </p:nvSpPr>
        <p:spPr>
          <a:xfrm>
            <a:off x="838200" y="2019300"/>
            <a:ext cx="48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hanga" pitchFamily="2" charset="-78"/>
                <a:cs typeface="Changa" pitchFamily="2" charset="-78"/>
              </a:rPr>
              <a:t>Oque</a:t>
            </a:r>
            <a:r>
              <a:rPr lang="pt-BR" sz="4000" dirty="0">
                <a:latin typeface="Changa" pitchFamily="2" charset="-78"/>
                <a:cs typeface="Changa" pitchFamily="2" charset="-78"/>
              </a:rPr>
              <a:t> é?</a:t>
            </a:r>
            <a:endParaRPr lang="pt-BR" sz="3500" dirty="0"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6A20DB-5CB2-4263-B63F-4C766DFD89BC}"/>
              </a:ext>
            </a:extLst>
          </p:cNvPr>
          <p:cNvSpPr txBox="1"/>
          <p:nvPr/>
        </p:nvSpPr>
        <p:spPr>
          <a:xfrm>
            <a:off x="9445417" y="20193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hanga" pitchFamily="2" charset="-78"/>
                <a:cs typeface="Changa" pitchFamily="2" charset="-78"/>
              </a:rPr>
              <a:t>Como surgiu?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362032C-02F5-4E92-82FE-AA498FDD19E5}"/>
              </a:ext>
            </a:extLst>
          </p:cNvPr>
          <p:cNvSpPr txBox="1"/>
          <p:nvPr/>
        </p:nvSpPr>
        <p:spPr>
          <a:xfrm>
            <a:off x="819876" y="6079269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hanga" pitchFamily="2" charset="-78"/>
                <a:cs typeface="Changa" pitchFamily="2" charset="-78"/>
              </a:rPr>
              <a:t>Para que serve?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31268E-0B98-4EE0-BDF6-AF0DA74D7B2D}"/>
              </a:ext>
            </a:extLst>
          </p:cNvPr>
          <p:cNvSpPr txBox="1"/>
          <p:nvPr/>
        </p:nvSpPr>
        <p:spPr>
          <a:xfrm>
            <a:off x="8839200" y="6164604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hanga" pitchFamily="2" charset="-78"/>
                <a:cs typeface="Changa" pitchFamily="2" charset="-78"/>
              </a:rPr>
              <a:t>Como funciona?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A1DCAF-173B-49DE-A8DE-D1B1656C8DE0}"/>
              </a:ext>
            </a:extLst>
          </p:cNvPr>
          <p:cNvSpPr txBox="1"/>
          <p:nvPr/>
        </p:nvSpPr>
        <p:spPr>
          <a:xfrm>
            <a:off x="695195" y="3635154"/>
            <a:ext cx="68119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Monitoramento de sites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600" dirty="0"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9CE4F4-CCCE-4B27-B389-8B7A900BE67C}"/>
              </a:ext>
            </a:extLst>
          </p:cNvPr>
          <p:cNvSpPr txBox="1"/>
          <p:nvPr/>
        </p:nvSpPr>
        <p:spPr>
          <a:xfrm>
            <a:off x="8561173" y="3659904"/>
            <a:ext cx="681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Segunda guerra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Bloqueio de sites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600" dirty="0"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E4A8E47-BAF3-43D2-8C3D-02956CFFA83D}"/>
              </a:ext>
            </a:extLst>
          </p:cNvPr>
          <p:cNvSpPr txBox="1"/>
          <p:nvPr/>
        </p:nvSpPr>
        <p:spPr>
          <a:xfrm>
            <a:off x="274643" y="7529036"/>
            <a:ext cx="681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Bem ou mal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Escândalo CIA 2013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600" dirty="0"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06E9F0-9F72-43F1-941D-D1331B722C77}"/>
              </a:ext>
            </a:extLst>
          </p:cNvPr>
          <p:cNvSpPr txBox="1"/>
          <p:nvPr/>
        </p:nvSpPr>
        <p:spPr>
          <a:xfrm>
            <a:off x="8439738" y="7529036"/>
            <a:ext cx="72574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Interceptação de dados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Changa" pitchFamily="2" charset="-78"/>
                <a:cs typeface="Changa" pitchFamily="2" charset="-78"/>
              </a:rPr>
              <a:t>Sites acessados pelo navegador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dirty="0">
              <a:latin typeface="Changa" pitchFamily="2" charset="-78"/>
              <a:cs typeface="Changa" pitchFamily="2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600" dirty="0">
              <a:latin typeface="Changa" pitchFamily="2" charset="-78"/>
              <a:cs typeface="Changa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42727" y="871721"/>
            <a:ext cx="860299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Inovação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–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Nosso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Projeto</a:t>
            </a:r>
            <a:endParaRPr lang="en-US" sz="5000" dirty="0">
              <a:solidFill>
                <a:srgbClr val="E6C257"/>
              </a:solidFill>
              <a:latin typeface="Changa" pitchFamily="2" charset="-78"/>
              <a:cs typeface="Changa" pitchFamily="2" charset="-78"/>
            </a:endParaRPr>
          </a:p>
        </p:txBody>
      </p:sp>
      <p:pic>
        <p:nvPicPr>
          <p:cNvPr id="5" name="Imagem 4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F74CF2F-93F2-4587-A086-D2EC35157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00300"/>
            <a:ext cx="8634798" cy="62879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A3FFE6-B715-4D0C-8439-921E559070F1}"/>
              </a:ext>
            </a:extLst>
          </p:cNvPr>
          <p:cNvSpPr txBox="1"/>
          <p:nvPr/>
        </p:nvSpPr>
        <p:spPr>
          <a:xfrm>
            <a:off x="11125200" y="2605723"/>
            <a:ext cx="6019800" cy="680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Changa" pitchFamily="2" charset="-78"/>
                <a:cs typeface="Changa" pitchFamily="2" charset="-78"/>
              </a:rPr>
              <a:t>Extensão Chrome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Changa" pitchFamily="2" charset="-78"/>
                <a:cs typeface="Changa" pitchFamily="2" charset="-78"/>
              </a:rPr>
              <a:t>Envio de dados via API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Changa" pitchFamily="2" charset="-78"/>
                <a:cs typeface="Changa" pitchFamily="2" charset="-78"/>
              </a:rPr>
              <a:t>Dashboard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3600" dirty="0">
                <a:latin typeface="Changa" pitchFamily="2" charset="-78"/>
                <a:cs typeface="Changa" pitchFamily="2" charset="-78"/>
              </a:rPr>
              <a:t>Geração de relatórios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pt-BR" sz="3600" dirty="0">
              <a:latin typeface="Changa" pitchFamily="2" charset="-78"/>
              <a:cs typeface="Changa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42727" y="871721"/>
            <a:ext cx="8602990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LLD - Low Level Design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A36E4D-031C-46CA-B875-682BBFFE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21" y="1485900"/>
            <a:ext cx="11683188" cy="85025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0" t="2891" b="8193"/>
          <a:stretch>
            <a:fillRect/>
          </a:stretch>
        </p:blipFill>
        <p:spPr>
          <a:xfrm>
            <a:off x="176283" y="36983"/>
            <a:ext cx="2691138" cy="15618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515" b="1338"/>
          <a:stretch>
            <a:fillRect/>
          </a:stretch>
        </p:blipFill>
        <p:spPr>
          <a:xfrm>
            <a:off x="3901608" y="1598796"/>
            <a:ext cx="9972296" cy="85465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00908" y="871721"/>
            <a:ext cx="14058392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  <a:spcBef>
                <a:spcPct val="0"/>
              </a:spcBef>
            </a:pP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DER -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Diagrama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Entidade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e </a:t>
            </a:r>
            <a:r>
              <a:rPr lang="en-US" sz="5000" dirty="0" err="1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Relacionamento</a:t>
            </a:r>
            <a:r>
              <a:rPr lang="en-US" sz="5000" dirty="0">
                <a:solidFill>
                  <a:srgbClr val="E6C257"/>
                </a:solidFill>
                <a:latin typeface="Changa" pitchFamily="2" charset="-78"/>
                <a:cs typeface="Changa" pitchFamily="2" charset="-78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218</Words>
  <Application>Microsoft Office PowerPoint</Application>
  <PresentationFormat>Personalizar</PresentationFormat>
  <Paragraphs>70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Calibri</vt:lpstr>
      <vt:lpstr>Quantico</vt:lpstr>
      <vt:lpstr>Changa</vt:lpstr>
      <vt:lpstr>Arial</vt:lpstr>
      <vt:lpstr>Telegraf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Desenvolvendo soluções de monitoramento</dc:title>
  <dc:creator>Vinicius Augusto</dc:creator>
  <cp:lastModifiedBy>MATEUS TEIXEIRA FOLHA</cp:lastModifiedBy>
  <cp:revision>5</cp:revision>
  <dcterms:created xsi:type="dcterms:W3CDTF">2006-08-16T00:00:00Z</dcterms:created>
  <dcterms:modified xsi:type="dcterms:W3CDTF">2021-12-08T19:56:33Z</dcterms:modified>
  <dc:identifier>DAEpKIOVk4o</dc:identifier>
</cp:coreProperties>
</file>